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232"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1CAFE6-9293-4E2F-B08E-C9C939458B4D}"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E80F461-9A3B-47D3-AF4D-B7827365E09A}" type="slidenum">
              <a:rPr lang="en-US" smtClean="0"/>
              <a:t>‹#›</a:t>
            </a:fld>
            <a:endParaRPr lang="en-US"/>
          </a:p>
        </p:txBody>
      </p:sp>
    </p:spTree>
    <p:extLst>
      <p:ext uri="{BB962C8B-B14F-4D97-AF65-F5344CB8AC3E}">
        <p14:creationId xmlns:p14="http://schemas.microsoft.com/office/powerpoint/2010/main" val="3361868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1CAFE6-9293-4E2F-B08E-C9C939458B4D}"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80F461-9A3B-47D3-AF4D-B7827365E09A}" type="slidenum">
              <a:rPr lang="en-US" smtClean="0"/>
              <a:t>‹#›</a:t>
            </a:fld>
            <a:endParaRPr lang="en-US"/>
          </a:p>
        </p:txBody>
      </p:sp>
    </p:spTree>
    <p:extLst>
      <p:ext uri="{BB962C8B-B14F-4D97-AF65-F5344CB8AC3E}">
        <p14:creationId xmlns:p14="http://schemas.microsoft.com/office/powerpoint/2010/main" val="248225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1CAFE6-9293-4E2F-B08E-C9C939458B4D}"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80F461-9A3B-47D3-AF4D-B7827365E09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1156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01CAFE6-9293-4E2F-B08E-C9C939458B4D}"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80F461-9A3B-47D3-AF4D-B7827365E09A}" type="slidenum">
              <a:rPr lang="en-US" smtClean="0"/>
              <a:t>‹#›</a:t>
            </a:fld>
            <a:endParaRPr lang="en-US"/>
          </a:p>
        </p:txBody>
      </p:sp>
    </p:spTree>
    <p:extLst>
      <p:ext uri="{BB962C8B-B14F-4D97-AF65-F5344CB8AC3E}">
        <p14:creationId xmlns:p14="http://schemas.microsoft.com/office/powerpoint/2010/main" val="3644244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01CAFE6-9293-4E2F-B08E-C9C939458B4D}"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80F461-9A3B-47D3-AF4D-B7827365E09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90994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01CAFE6-9293-4E2F-B08E-C9C939458B4D}"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80F461-9A3B-47D3-AF4D-B7827365E09A}" type="slidenum">
              <a:rPr lang="en-US" smtClean="0"/>
              <a:t>‹#›</a:t>
            </a:fld>
            <a:endParaRPr lang="en-US"/>
          </a:p>
        </p:txBody>
      </p:sp>
    </p:spTree>
    <p:extLst>
      <p:ext uri="{BB962C8B-B14F-4D97-AF65-F5344CB8AC3E}">
        <p14:creationId xmlns:p14="http://schemas.microsoft.com/office/powerpoint/2010/main" val="11704748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1CAFE6-9293-4E2F-B08E-C9C939458B4D}"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80F461-9A3B-47D3-AF4D-B7827365E09A}" type="slidenum">
              <a:rPr lang="en-US" smtClean="0"/>
              <a:t>‹#›</a:t>
            </a:fld>
            <a:endParaRPr lang="en-US"/>
          </a:p>
        </p:txBody>
      </p:sp>
    </p:spTree>
    <p:extLst>
      <p:ext uri="{BB962C8B-B14F-4D97-AF65-F5344CB8AC3E}">
        <p14:creationId xmlns:p14="http://schemas.microsoft.com/office/powerpoint/2010/main" val="3780714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1CAFE6-9293-4E2F-B08E-C9C939458B4D}"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80F461-9A3B-47D3-AF4D-B7827365E09A}" type="slidenum">
              <a:rPr lang="en-US" smtClean="0"/>
              <a:t>‹#›</a:t>
            </a:fld>
            <a:endParaRPr lang="en-US"/>
          </a:p>
        </p:txBody>
      </p:sp>
    </p:spTree>
    <p:extLst>
      <p:ext uri="{BB962C8B-B14F-4D97-AF65-F5344CB8AC3E}">
        <p14:creationId xmlns:p14="http://schemas.microsoft.com/office/powerpoint/2010/main" val="2215000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1CAFE6-9293-4E2F-B08E-C9C939458B4D}"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80F461-9A3B-47D3-AF4D-B7827365E09A}" type="slidenum">
              <a:rPr lang="en-US" smtClean="0"/>
              <a:t>‹#›</a:t>
            </a:fld>
            <a:endParaRPr lang="en-US"/>
          </a:p>
        </p:txBody>
      </p:sp>
    </p:spTree>
    <p:extLst>
      <p:ext uri="{BB962C8B-B14F-4D97-AF65-F5344CB8AC3E}">
        <p14:creationId xmlns:p14="http://schemas.microsoft.com/office/powerpoint/2010/main" val="1321701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1CAFE6-9293-4E2F-B08E-C9C939458B4D}"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80F461-9A3B-47D3-AF4D-B7827365E09A}" type="slidenum">
              <a:rPr lang="en-US" smtClean="0"/>
              <a:t>‹#›</a:t>
            </a:fld>
            <a:endParaRPr lang="en-US"/>
          </a:p>
        </p:txBody>
      </p:sp>
    </p:spTree>
    <p:extLst>
      <p:ext uri="{BB962C8B-B14F-4D97-AF65-F5344CB8AC3E}">
        <p14:creationId xmlns:p14="http://schemas.microsoft.com/office/powerpoint/2010/main" val="224408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1CAFE6-9293-4E2F-B08E-C9C939458B4D}"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E80F461-9A3B-47D3-AF4D-B7827365E09A}" type="slidenum">
              <a:rPr lang="en-US" smtClean="0"/>
              <a:t>‹#›</a:t>
            </a:fld>
            <a:endParaRPr lang="en-US"/>
          </a:p>
        </p:txBody>
      </p:sp>
    </p:spTree>
    <p:extLst>
      <p:ext uri="{BB962C8B-B14F-4D97-AF65-F5344CB8AC3E}">
        <p14:creationId xmlns:p14="http://schemas.microsoft.com/office/powerpoint/2010/main" val="53509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1CAFE6-9293-4E2F-B08E-C9C939458B4D}" type="datetimeFigureOut">
              <a:rPr lang="en-US" smtClean="0"/>
              <a:t>3/18/2024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E80F461-9A3B-47D3-AF4D-B7827365E09A}" type="slidenum">
              <a:rPr lang="en-US" smtClean="0"/>
              <a:t>‹#›</a:t>
            </a:fld>
            <a:endParaRPr lang="en-US"/>
          </a:p>
        </p:txBody>
      </p:sp>
    </p:spTree>
    <p:extLst>
      <p:ext uri="{BB962C8B-B14F-4D97-AF65-F5344CB8AC3E}">
        <p14:creationId xmlns:p14="http://schemas.microsoft.com/office/powerpoint/2010/main" val="3903778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1CAFE6-9293-4E2F-B08E-C9C939458B4D}" type="datetimeFigureOut">
              <a:rPr lang="en-US" smtClean="0"/>
              <a:t>3/18/2024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E80F461-9A3B-47D3-AF4D-B7827365E09A}" type="slidenum">
              <a:rPr lang="en-US" smtClean="0"/>
              <a:t>‹#›</a:t>
            </a:fld>
            <a:endParaRPr lang="en-US"/>
          </a:p>
        </p:txBody>
      </p:sp>
    </p:spTree>
    <p:extLst>
      <p:ext uri="{BB962C8B-B14F-4D97-AF65-F5344CB8AC3E}">
        <p14:creationId xmlns:p14="http://schemas.microsoft.com/office/powerpoint/2010/main" val="2911428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CAFE6-9293-4E2F-B08E-C9C939458B4D}" type="datetimeFigureOut">
              <a:rPr lang="en-US" smtClean="0"/>
              <a:t>3/18/2024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E80F461-9A3B-47D3-AF4D-B7827365E09A}" type="slidenum">
              <a:rPr lang="en-US" smtClean="0"/>
              <a:t>‹#›</a:t>
            </a:fld>
            <a:endParaRPr lang="en-US"/>
          </a:p>
        </p:txBody>
      </p:sp>
    </p:spTree>
    <p:extLst>
      <p:ext uri="{BB962C8B-B14F-4D97-AF65-F5344CB8AC3E}">
        <p14:creationId xmlns:p14="http://schemas.microsoft.com/office/powerpoint/2010/main" val="2330346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1CAFE6-9293-4E2F-B08E-C9C939458B4D}"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E80F461-9A3B-47D3-AF4D-B7827365E09A}" type="slidenum">
              <a:rPr lang="en-US" smtClean="0"/>
              <a:t>‹#›</a:t>
            </a:fld>
            <a:endParaRPr lang="en-US"/>
          </a:p>
        </p:txBody>
      </p:sp>
    </p:spTree>
    <p:extLst>
      <p:ext uri="{BB962C8B-B14F-4D97-AF65-F5344CB8AC3E}">
        <p14:creationId xmlns:p14="http://schemas.microsoft.com/office/powerpoint/2010/main" val="2862148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1CAFE6-9293-4E2F-B08E-C9C939458B4D}"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80F461-9A3B-47D3-AF4D-B7827365E09A}" type="slidenum">
              <a:rPr lang="en-US" smtClean="0"/>
              <a:t>‹#›</a:t>
            </a:fld>
            <a:endParaRPr lang="en-US"/>
          </a:p>
        </p:txBody>
      </p:sp>
    </p:spTree>
    <p:extLst>
      <p:ext uri="{BB962C8B-B14F-4D97-AF65-F5344CB8AC3E}">
        <p14:creationId xmlns:p14="http://schemas.microsoft.com/office/powerpoint/2010/main" val="720459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01CAFE6-9293-4E2F-B08E-C9C939458B4D}" type="datetimeFigureOut">
              <a:rPr lang="en-US" smtClean="0"/>
              <a:t>3/18/2024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E80F461-9A3B-47D3-AF4D-B7827365E09A}" type="slidenum">
              <a:rPr lang="en-US" smtClean="0"/>
              <a:t>‹#›</a:t>
            </a:fld>
            <a:endParaRPr lang="en-US"/>
          </a:p>
        </p:txBody>
      </p:sp>
    </p:spTree>
    <p:extLst>
      <p:ext uri="{BB962C8B-B14F-4D97-AF65-F5344CB8AC3E}">
        <p14:creationId xmlns:p14="http://schemas.microsoft.com/office/powerpoint/2010/main" val="1698019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63CE378-2CC0-C4DC-46F0-FF61A8D21341}"/>
              </a:ext>
            </a:extLst>
          </p:cNvPr>
          <p:cNvSpPr>
            <a:spLocks noGrp="1"/>
          </p:cNvSpPr>
          <p:nvPr>
            <p:ph type="subTitle" idx="1"/>
          </p:nvPr>
        </p:nvSpPr>
        <p:spPr>
          <a:xfrm>
            <a:off x="964277" y="448888"/>
            <a:ext cx="10615352" cy="5286894"/>
          </a:xfrm>
        </p:spPr>
        <p:txBody>
          <a:bodyPr/>
          <a:lstStyle/>
          <a:p>
            <a:endParaRPr lang="en-US" b="1"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SOLOW MODEL OF GROWTH</a:t>
            </a:r>
          </a:p>
          <a:p>
            <a:endParaRPr lang="en-US" b="1" dirty="0">
              <a:latin typeface="Times New Roman" panose="02020603050405020304" pitchFamily="18" charset="0"/>
              <a:cs typeface="Times New Roman" panose="02020603050405020304" pitchFamily="18" charset="0"/>
            </a:endParaRPr>
          </a:p>
          <a:p>
            <a:pPr algn="just">
              <a:lnSpc>
                <a:spcPct val="200000"/>
              </a:lnSpc>
            </a:pPr>
            <a:r>
              <a:rPr lang="en-US" sz="1400" cap="none" dirty="0">
                <a:latin typeface="Times New Roman" panose="02020603050405020304" pitchFamily="18" charset="0"/>
                <a:cs typeface="Times New Roman" panose="02020603050405020304" pitchFamily="18" charset="0"/>
              </a:rPr>
              <a:t>Robert Merton Solow is an American economist particularly known for his work on the theory of economic growth that culminated in the exogenous growth model named after him.</a:t>
            </a:r>
          </a:p>
          <a:p>
            <a:pPr algn="ctr">
              <a:lnSpc>
                <a:spcPct val="200000"/>
              </a:lnSpc>
            </a:pPr>
            <a:endParaRPr lang="en-US" b="1" cap="none" dirty="0">
              <a:latin typeface="Times New Roman" panose="02020603050405020304" pitchFamily="18" charset="0"/>
              <a:cs typeface="Times New Roman" panose="02020603050405020304" pitchFamily="18" charset="0"/>
            </a:endParaRPr>
          </a:p>
          <a:p>
            <a:pPr algn="ctr"/>
            <a:endParaRPr lang="en-US" b="1" dirty="0">
              <a:latin typeface="Times New Roman" panose="02020603050405020304" pitchFamily="18" charset="0"/>
              <a:cs typeface="Times New Roman" panose="02020603050405020304" pitchFamily="18" charset="0"/>
            </a:endParaRPr>
          </a:p>
          <a:p>
            <a:pPr algn="ctr"/>
            <a:endParaRPr lang="en-US" b="1" cap="none" dirty="0">
              <a:latin typeface="Times New Roman" panose="02020603050405020304" pitchFamily="18" charset="0"/>
              <a:cs typeface="Times New Roman" panose="02020603050405020304" pitchFamily="18" charset="0"/>
            </a:endParaRPr>
          </a:p>
          <a:p>
            <a:pPr algn="ctr"/>
            <a:endParaRPr lang="en-US" b="1" dirty="0">
              <a:latin typeface="Times New Roman" panose="02020603050405020304" pitchFamily="18" charset="0"/>
              <a:cs typeface="Times New Roman" panose="02020603050405020304" pitchFamily="18" charset="0"/>
            </a:endParaRPr>
          </a:p>
          <a:p>
            <a:pPr algn="just"/>
            <a:r>
              <a:rPr lang="en-US" b="1" cap="none" dirty="0">
                <a:latin typeface="Times New Roman" panose="02020603050405020304" pitchFamily="18" charset="0"/>
                <a:cs typeface="Times New Roman" panose="02020603050405020304" pitchFamily="18" charset="0"/>
              </a:rPr>
              <a:t>                                                                                                                        Presented By</a:t>
            </a:r>
          </a:p>
          <a:p>
            <a:pPr algn="just"/>
            <a:r>
              <a:rPr lang="en-US" b="1" cap="none" dirty="0">
                <a:latin typeface="Times New Roman" panose="02020603050405020304" pitchFamily="18" charset="0"/>
                <a:cs typeface="Times New Roman" panose="02020603050405020304" pitchFamily="18" charset="0"/>
              </a:rPr>
              <a:t>                                                                                                                        Premananda Boro</a:t>
            </a:r>
          </a:p>
        </p:txBody>
      </p:sp>
    </p:spTree>
    <p:extLst>
      <p:ext uri="{BB962C8B-B14F-4D97-AF65-F5344CB8AC3E}">
        <p14:creationId xmlns:p14="http://schemas.microsoft.com/office/powerpoint/2010/main" val="1146241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6E7E02-2E25-0577-7D18-FC747412C977}"/>
              </a:ext>
            </a:extLst>
          </p:cNvPr>
          <p:cNvSpPr>
            <a:spLocks noGrp="1"/>
          </p:cNvSpPr>
          <p:nvPr>
            <p:ph type="subTitle" idx="1"/>
          </p:nvPr>
        </p:nvSpPr>
        <p:spPr>
          <a:xfrm>
            <a:off x="1034733" y="681644"/>
            <a:ext cx="10628023" cy="5685905"/>
          </a:xfrm>
        </p:spPr>
        <p:txBody>
          <a:bodyPr/>
          <a:lstStyle/>
          <a:p>
            <a:pPr algn="ctr"/>
            <a:r>
              <a:rPr lang="en-US" b="1" dirty="0">
                <a:latin typeface="Times New Roman" panose="02020603050405020304" pitchFamily="18" charset="0"/>
                <a:cs typeface="Times New Roman" panose="02020603050405020304" pitchFamily="18" charset="0"/>
              </a:rPr>
              <a:t>SOLOW MODEL OF GROWTH</a:t>
            </a:r>
          </a:p>
          <a:p>
            <a:pPr algn="just"/>
            <a:endParaRPr lang="en-US" sz="1400" b="1" dirty="0">
              <a:latin typeface="Times New Roman" panose="02020603050405020304" pitchFamily="18" charset="0"/>
              <a:cs typeface="Times New Roman" panose="02020603050405020304" pitchFamily="18" charset="0"/>
            </a:endParaRPr>
          </a:p>
          <a:p>
            <a:pPr algn="just">
              <a:lnSpc>
                <a:spcPct val="200000"/>
              </a:lnSpc>
            </a:pPr>
            <a:r>
              <a:rPr lang="en-US" sz="1400" dirty="0">
                <a:latin typeface="Times New Roman" panose="02020603050405020304" pitchFamily="18" charset="0"/>
                <a:cs typeface="Times New Roman" panose="02020603050405020304" pitchFamily="18" charset="0"/>
              </a:rPr>
              <a:t>According to prof. Solow, for attaining long run growth, let us assume that capital and </a:t>
            </a:r>
            <a:r>
              <a:rPr lang="en-US" sz="1400" dirty="0" err="1">
                <a:latin typeface="Times New Roman" panose="02020603050405020304" pitchFamily="18" charset="0"/>
                <a:cs typeface="Times New Roman" panose="02020603050405020304" pitchFamily="18" charset="0"/>
              </a:rPr>
              <a:t>labour</a:t>
            </a:r>
            <a:r>
              <a:rPr lang="en-US" sz="1400" dirty="0">
                <a:latin typeface="Times New Roman" panose="02020603050405020304" pitchFamily="18" charset="0"/>
                <a:cs typeface="Times New Roman" panose="02020603050405020304" pitchFamily="18" charset="0"/>
              </a:rPr>
              <a:t> both increase but capital increases at a faster rate than </a:t>
            </a:r>
            <a:r>
              <a:rPr lang="en-US" sz="1400" dirty="0" err="1">
                <a:latin typeface="Times New Roman" panose="02020603050405020304" pitchFamily="18" charset="0"/>
                <a:cs typeface="Times New Roman" panose="02020603050405020304" pitchFamily="18" charset="0"/>
              </a:rPr>
              <a:t>labour</a:t>
            </a:r>
            <a:r>
              <a:rPr lang="en-US" sz="1400" dirty="0">
                <a:latin typeface="Times New Roman" panose="02020603050405020304" pitchFamily="18" charset="0"/>
                <a:cs typeface="Times New Roman" panose="02020603050405020304" pitchFamily="18" charset="0"/>
              </a:rPr>
              <a:t> so that the capital </a:t>
            </a:r>
            <a:r>
              <a:rPr lang="en-US" sz="1400" dirty="0" err="1">
                <a:latin typeface="Times New Roman" panose="02020603050405020304" pitchFamily="18" charset="0"/>
                <a:cs typeface="Times New Roman" panose="02020603050405020304" pitchFamily="18" charset="0"/>
              </a:rPr>
              <a:t>labour</a:t>
            </a:r>
            <a:r>
              <a:rPr lang="en-US" sz="1400" dirty="0">
                <a:latin typeface="Times New Roman" panose="02020603050405020304" pitchFamily="18" charset="0"/>
                <a:cs typeface="Times New Roman" panose="02020603050405020304" pitchFamily="18" charset="0"/>
              </a:rPr>
              <a:t> ratio is high. As the capital </a:t>
            </a:r>
            <a:r>
              <a:rPr lang="en-US" sz="1400" dirty="0" err="1">
                <a:latin typeface="Times New Roman" panose="02020603050405020304" pitchFamily="18" charset="0"/>
                <a:cs typeface="Times New Roman" panose="02020603050405020304" pitchFamily="18" charset="0"/>
              </a:rPr>
              <a:t>labour</a:t>
            </a:r>
            <a:r>
              <a:rPr lang="en-US" sz="1400" dirty="0">
                <a:latin typeface="Times New Roman" panose="02020603050405020304" pitchFamily="18" charset="0"/>
                <a:cs typeface="Times New Roman" panose="02020603050405020304" pitchFamily="18" charset="0"/>
              </a:rPr>
              <a:t> ratio rises, the output per workers declines and as a result national income falls. The saving of the community decline and in turn investment and capital also decrease. The process of decline continues till the growth of capital becomes equal to the growth rate of </a:t>
            </a:r>
            <a:r>
              <a:rPr lang="en-US" sz="1400" dirty="0" err="1">
                <a:latin typeface="Times New Roman" panose="02020603050405020304" pitchFamily="18" charset="0"/>
                <a:cs typeface="Times New Roman" panose="02020603050405020304" pitchFamily="18" charset="0"/>
              </a:rPr>
              <a:t>labour</a:t>
            </a:r>
            <a:r>
              <a:rPr lang="en-US" sz="1400" dirty="0">
                <a:latin typeface="Times New Roman" panose="02020603050405020304" pitchFamily="18" charset="0"/>
                <a:cs typeface="Times New Roman" panose="02020603050405020304" pitchFamily="18" charset="0"/>
              </a:rPr>
              <a:t>. Consequently, capital </a:t>
            </a:r>
            <a:r>
              <a:rPr lang="en-US" sz="1400" dirty="0" err="1">
                <a:latin typeface="Times New Roman" panose="02020603050405020304" pitchFamily="18" charset="0"/>
                <a:cs typeface="Times New Roman" panose="02020603050405020304" pitchFamily="18" charset="0"/>
              </a:rPr>
              <a:t>labour</a:t>
            </a:r>
            <a:r>
              <a:rPr lang="en-US" sz="1400" dirty="0">
                <a:latin typeface="Times New Roman" panose="02020603050405020304" pitchFamily="18" charset="0"/>
                <a:cs typeface="Times New Roman" panose="02020603050405020304" pitchFamily="18" charset="0"/>
              </a:rPr>
              <a:t> ratio and capital output ratio remain constant and this ratio is popularly known as “Equilibrium Ratio”.</a:t>
            </a:r>
          </a:p>
        </p:txBody>
      </p:sp>
    </p:spTree>
    <p:extLst>
      <p:ext uri="{BB962C8B-B14F-4D97-AF65-F5344CB8AC3E}">
        <p14:creationId xmlns:p14="http://schemas.microsoft.com/office/powerpoint/2010/main" val="2293702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52644E-1F7E-7C1D-B2F2-0FED5CDAF3F8}"/>
              </a:ext>
            </a:extLst>
          </p:cNvPr>
          <p:cNvSpPr>
            <a:spLocks noGrp="1"/>
          </p:cNvSpPr>
          <p:nvPr>
            <p:ph type="subTitle" idx="1"/>
          </p:nvPr>
        </p:nvSpPr>
        <p:spPr>
          <a:xfrm>
            <a:off x="1612669" y="590204"/>
            <a:ext cx="9891944" cy="5313459"/>
          </a:xfrm>
        </p:spPr>
        <p:txBody>
          <a:bodyPr/>
          <a:lstStyle/>
          <a:p>
            <a:r>
              <a:rPr lang="en-US" dirty="0"/>
              <a:t> </a:t>
            </a:r>
          </a:p>
          <a:p>
            <a:r>
              <a:rPr lang="en-US" dirty="0"/>
              <a:t> </a:t>
            </a:r>
            <a:r>
              <a:rPr lang="en-US" b="1" dirty="0">
                <a:latin typeface="Times New Roman" panose="02020603050405020304" pitchFamily="18" charset="0"/>
                <a:cs typeface="Times New Roman" panose="02020603050405020304" pitchFamily="18" charset="0"/>
              </a:rPr>
              <a:t>ASSUMPTIONS</a:t>
            </a:r>
          </a:p>
          <a:p>
            <a:pPr marL="342900" indent="-342900" algn="just">
              <a:lnSpc>
                <a:spcPct val="150000"/>
              </a:lnSpc>
              <a:buFont typeface="+mj-lt"/>
              <a:buAutoNum type="arabicPeriod"/>
            </a:pPr>
            <a:r>
              <a:rPr lang="en-US" sz="1400" dirty="0">
                <a:latin typeface="Times New Roman" panose="02020603050405020304" pitchFamily="18" charset="0"/>
                <a:cs typeface="Times New Roman" panose="02020603050405020304" pitchFamily="18" charset="0"/>
              </a:rPr>
              <a:t>There is full employment in the economy.</a:t>
            </a:r>
          </a:p>
          <a:p>
            <a:pPr marL="342900" indent="-342900" algn="just">
              <a:lnSpc>
                <a:spcPct val="150000"/>
              </a:lnSpc>
              <a:buFont typeface="+mj-lt"/>
              <a:buAutoNum type="arabicPeriod"/>
            </a:pPr>
            <a:r>
              <a:rPr lang="en-US" sz="1400" dirty="0">
                <a:latin typeface="Times New Roman" panose="02020603050405020304" pitchFamily="18" charset="0"/>
                <a:cs typeface="Times New Roman" panose="02020603050405020304" pitchFamily="18" charset="0"/>
              </a:rPr>
              <a:t>The two factors of production are capital and </a:t>
            </a:r>
            <a:r>
              <a:rPr lang="en-US" sz="1400" dirty="0" err="1">
                <a:latin typeface="Times New Roman" panose="02020603050405020304" pitchFamily="18" charset="0"/>
                <a:cs typeface="Times New Roman" panose="02020603050405020304" pitchFamily="18" charset="0"/>
              </a:rPr>
              <a:t>labour</a:t>
            </a:r>
            <a:r>
              <a:rPr lang="en-US" sz="1400" dirty="0">
                <a:latin typeface="Times New Roman" panose="02020603050405020304" pitchFamily="18" charset="0"/>
                <a:cs typeface="Times New Roman" panose="02020603050405020304" pitchFamily="18" charset="0"/>
              </a:rPr>
              <a:t>.</a:t>
            </a:r>
          </a:p>
          <a:p>
            <a:pPr marL="342900" indent="-342900" algn="just">
              <a:lnSpc>
                <a:spcPct val="150000"/>
              </a:lnSpc>
              <a:buFont typeface="+mj-lt"/>
              <a:buAutoNum type="arabicPeriod"/>
            </a:pPr>
            <a:r>
              <a:rPr lang="en-US" sz="1400" dirty="0" err="1">
                <a:latin typeface="Times New Roman" panose="02020603050405020304" pitchFamily="18" charset="0"/>
                <a:cs typeface="Times New Roman" panose="02020603050405020304" pitchFamily="18" charset="0"/>
              </a:rPr>
              <a:t>Labour</a:t>
            </a:r>
            <a:r>
              <a:rPr lang="en-US" sz="1400" dirty="0">
                <a:latin typeface="Times New Roman" panose="02020603050405020304" pitchFamily="18" charset="0"/>
                <a:cs typeface="Times New Roman" panose="02020603050405020304" pitchFamily="18" charset="0"/>
              </a:rPr>
              <a:t> and capital are substitute for each other.</a:t>
            </a:r>
          </a:p>
          <a:p>
            <a:pPr marL="342900" indent="-342900" algn="just">
              <a:lnSpc>
                <a:spcPct val="150000"/>
              </a:lnSpc>
              <a:buFont typeface="+mj-lt"/>
              <a:buAutoNum type="arabicPeriod"/>
            </a:pPr>
            <a:r>
              <a:rPr lang="en-US" sz="1400" dirty="0">
                <a:latin typeface="Times New Roman" panose="02020603050405020304" pitchFamily="18" charset="0"/>
                <a:cs typeface="Times New Roman" panose="02020603050405020304" pitchFamily="18" charset="0"/>
              </a:rPr>
              <a:t>There is flexible system of price-wage interest.</a:t>
            </a:r>
          </a:p>
          <a:p>
            <a:pPr marL="342900" indent="-342900" algn="just">
              <a:lnSpc>
                <a:spcPct val="150000"/>
              </a:lnSpc>
              <a:buFont typeface="+mj-lt"/>
              <a:buAutoNum type="arabicPeriod"/>
            </a:pPr>
            <a:r>
              <a:rPr lang="en-US" sz="1400" dirty="0">
                <a:latin typeface="Times New Roman" panose="02020603050405020304" pitchFamily="18" charset="0"/>
                <a:cs typeface="Times New Roman" panose="02020603050405020304" pitchFamily="18" charset="0"/>
              </a:rPr>
              <a:t>Available capital stock is fully utilized.</a:t>
            </a:r>
          </a:p>
          <a:p>
            <a:pPr marL="342900" indent="-342900" algn="just">
              <a:lnSpc>
                <a:spcPct val="150000"/>
              </a:lnSpc>
              <a:buFont typeface="+mj-lt"/>
              <a:buAutoNum type="arabicPeriod"/>
            </a:pPr>
            <a:r>
              <a:rPr lang="en-US" sz="1400" dirty="0">
                <a:latin typeface="Times New Roman" panose="02020603050405020304" pitchFamily="18" charset="0"/>
                <a:cs typeface="Times New Roman" panose="02020603050405020304" pitchFamily="18" charset="0"/>
              </a:rPr>
              <a:t>One composite commodity is produced.</a:t>
            </a:r>
          </a:p>
          <a:p>
            <a:pPr marL="342900" indent="-342900" algn="just">
              <a:lnSpc>
                <a:spcPct val="150000"/>
              </a:lnSpc>
              <a:buFont typeface="+mj-lt"/>
              <a:buAutoNum type="arabicPeriod"/>
            </a:pPr>
            <a:r>
              <a:rPr lang="en-US" sz="1400" dirty="0">
                <a:latin typeface="Times New Roman" panose="02020603050405020304" pitchFamily="18" charset="0"/>
                <a:cs typeface="Times New Roman" panose="02020603050405020304" pitchFamily="18" charset="0"/>
              </a:rPr>
              <a:t>Investment is not of depreciation and replacement charges.</a:t>
            </a:r>
          </a:p>
        </p:txBody>
      </p:sp>
    </p:spTree>
    <p:extLst>
      <p:ext uri="{BB962C8B-B14F-4D97-AF65-F5344CB8AC3E}">
        <p14:creationId xmlns:p14="http://schemas.microsoft.com/office/powerpoint/2010/main" val="2397223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A97F95-555B-A66D-5DAF-64818B3DD1F6}"/>
              </a:ext>
            </a:extLst>
          </p:cNvPr>
          <p:cNvSpPr>
            <a:spLocks noGrp="1"/>
          </p:cNvSpPr>
          <p:nvPr>
            <p:ph idx="1"/>
          </p:nvPr>
        </p:nvSpPr>
        <p:spPr>
          <a:xfrm>
            <a:off x="1313411" y="623455"/>
            <a:ext cx="10191201" cy="5287767"/>
          </a:xfrm>
        </p:spPr>
        <p:txBody>
          <a:bodyPr/>
          <a:lstStyle/>
          <a:p>
            <a:endParaRPr lang="en-US" dirty="0"/>
          </a:p>
          <a:p>
            <a:r>
              <a:rPr lang="en-US" sz="2000" b="1" dirty="0">
                <a:latin typeface="Times New Roman" panose="02020603050405020304" pitchFamily="18" charset="0"/>
                <a:cs typeface="Times New Roman" panose="02020603050405020304" pitchFamily="18" charset="0"/>
              </a:rPr>
              <a:t>DIAGRAM</a:t>
            </a:r>
          </a:p>
          <a:p>
            <a:pPr marL="0" indent="0">
              <a:buNone/>
            </a:pPr>
            <a:r>
              <a:rPr lang="en-US" b="1" dirty="0">
                <a:latin typeface="Times New Roman" panose="02020603050405020304" pitchFamily="18" charset="0"/>
                <a:cs typeface="Times New Roman" panose="02020603050405020304" pitchFamily="18" charset="0"/>
              </a:rPr>
              <a:t>   </a:t>
            </a:r>
          </a:p>
        </p:txBody>
      </p:sp>
      <p:pic>
        <p:nvPicPr>
          <p:cNvPr id="4" name="Picture 3">
            <a:extLst>
              <a:ext uri="{FF2B5EF4-FFF2-40B4-BE49-F238E27FC236}">
                <a16:creationId xmlns:a16="http://schemas.microsoft.com/office/drawing/2014/main" id="{E5CFED9B-0694-D1D2-7240-6BF150E51E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080" y="1596043"/>
            <a:ext cx="6076603" cy="4904510"/>
          </a:xfrm>
          <a:prstGeom prst="rect">
            <a:avLst/>
          </a:prstGeom>
        </p:spPr>
      </p:pic>
    </p:spTree>
    <p:extLst>
      <p:ext uri="{BB962C8B-B14F-4D97-AF65-F5344CB8AC3E}">
        <p14:creationId xmlns:p14="http://schemas.microsoft.com/office/powerpoint/2010/main" val="456850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E7C23C6-268A-8486-9135-2406B1200667}"/>
              </a:ext>
            </a:extLst>
          </p:cNvPr>
          <p:cNvSpPr>
            <a:spLocks noGrp="1"/>
          </p:cNvSpPr>
          <p:nvPr>
            <p:ph type="subTitle" idx="1"/>
          </p:nvPr>
        </p:nvSpPr>
        <p:spPr>
          <a:xfrm>
            <a:off x="1512917" y="498765"/>
            <a:ext cx="10000210" cy="5843846"/>
          </a:xfrm>
        </p:spPr>
        <p:txBody>
          <a:bodyPr/>
          <a:lstStyle/>
          <a:p>
            <a:endParaRPr lang="en-US" dirty="0"/>
          </a:p>
          <a:p>
            <a:endParaRPr lang="en-US" dirty="0"/>
          </a:p>
          <a:p>
            <a:pPr algn="just">
              <a:lnSpc>
                <a:spcPct val="200000"/>
              </a:lnSpc>
            </a:pPr>
            <a:r>
              <a:rPr lang="en-US" sz="1400" dirty="0">
                <a:latin typeface="Times New Roman" panose="02020603050405020304" pitchFamily="18" charset="0"/>
                <a:cs typeface="Times New Roman" panose="02020603050405020304" pitchFamily="18" charset="0"/>
              </a:rPr>
              <a:t>In the above Fig. 1 shows that on x-axis represent the capital for worker and y- axis indicate the output </a:t>
            </a:r>
            <a:r>
              <a:rPr lang="en-US" sz="1400" dirty="0" err="1">
                <a:latin typeface="Times New Roman" panose="02020603050405020304" pitchFamily="18" charset="0"/>
                <a:cs typeface="Times New Roman" panose="02020603050405020304" pitchFamily="18" charset="0"/>
              </a:rPr>
              <a:t>output</a:t>
            </a:r>
            <a:r>
              <a:rPr lang="en-US" sz="1400" dirty="0">
                <a:latin typeface="Times New Roman" panose="02020603050405020304" pitchFamily="18" charset="0"/>
                <a:cs typeface="Times New Roman" panose="02020603050405020304" pitchFamily="18" charset="0"/>
              </a:rPr>
              <a:t> per Worker (Y/N). the line I=S=f(K) passing. Through the origin shows the depreciation curve (d=dk). when increase in capital, depreciation also increases. In the above depreciation curve it is Shown the I = S = f(k) which is investment. we multiple by savings, then we get the save in spent in investment in above curve represent the production, output per worker increase at a diminishing rate as K increases due to law of diminishing returns with increase in K/N we get increase in Y/N  output per workers. </a:t>
            </a:r>
          </a:p>
          <a:p>
            <a:pPr algn="just">
              <a:lnSpc>
                <a:spcPct val="200000"/>
              </a:lnSpc>
            </a:pPr>
            <a:r>
              <a:rPr lang="en-US" sz="1400" dirty="0">
                <a:latin typeface="Times New Roman" panose="02020603050405020304" pitchFamily="18" charset="0"/>
                <a:cs typeface="Times New Roman" panose="02020603050405020304" pitchFamily="18" charset="0"/>
              </a:rPr>
              <a:t>In the above Explanation we get the conclusion. when Investment is greater than Depreciation the capital grows on the other hand, when Investment is less than Depreciation. the capital Shrinks (machinery, wear and tear) is more than the Investment. At the point equilibrium. occurred "Steady state" (ss) equal to the Depreciation.</a:t>
            </a:r>
          </a:p>
        </p:txBody>
      </p:sp>
    </p:spTree>
    <p:extLst>
      <p:ext uri="{BB962C8B-B14F-4D97-AF65-F5344CB8AC3E}">
        <p14:creationId xmlns:p14="http://schemas.microsoft.com/office/powerpoint/2010/main" val="1013136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7A18A-BFFA-B6AE-C336-95FE4C23C678}"/>
              </a:ext>
            </a:extLst>
          </p:cNvPr>
          <p:cNvSpPr>
            <a:spLocks noGrp="1"/>
          </p:cNvSpPr>
          <p:nvPr>
            <p:ph idx="1"/>
          </p:nvPr>
        </p:nvSpPr>
        <p:spPr>
          <a:xfrm>
            <a:off x="1404851" y="673331"/>
            <a:ext cx="10099761" cy="5237891"/>
          </a:xfrm>
        </p:spPr>
        <p:txBody>
          <a:bodyPr/>
          <a:lstStyle/>
          <a:p>
            <a:endParaRPr lang="en-US" dirty="0"/>
          </a:p>
          <a:p>
            <a:r>
              <a:rPr lang="en-US" b="1" dirty="0">
                <a:latin typeface="Times New Roman" panose="02020603050405020304" pitchFamily="18" charset="0"/>
                <a:cs typeface="Times New Roman" panose="02020603050405020304" pitchFamily="18" charset="0"/>
              </a:rPr>
              <a:t>CRITICISM</a:t>
            </a:r>
          </a:p>
          <a:p>
            <a:pPr marL="0" indent="0">
              <a:buNone/>
            </a:pPr>
            <a:endParaRPr lang="en-US" b="1" dirty="0">
              <a:latin typeface="Times New Roman" panose="02020603050405020304" pitchFamily="18" charset="0"/>
              <a:cs typeface="Times New Roman" panose="02020603050405020304" pitchFamily="18" charset="0"/>
            </a:endParaRPr>
          </a:p>
          <a:p>
            <a:pPr>
              <a:buAutoNum type="arabicPeriod"/>
            </a:pPr>
            <a:r>
              <a:rPr lang="en-US" sz="1600" b="1" u="sng" dirty="0">
                <a:latin typeface="Times New Roman" panose="02020603050405020304" pitchFamily="18" charset="0"/>
                <a:cs typeface="Times New Roman" panose="02020603050405020304" pitchFamily="18" charset="0"/>
              </a:rPr>
              <a:t>Unrealistic Assumption of Homogenous &amp; Malleable Capacity:</a:t>
            </a:r>
          </a:p>
          <a:p>
            <a:pPr marL="0" indent="0">
              <a:lnSpc>
                <a:spcPct val="150000"/>
              </a:lnSpc>
              <a:buNone/>
            </a:pPr>
            <a:r>
              <a:rPr lang="en-US"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Solow model is based on the unrealistic assumption that exists homogeneity and malleable of capital. In fact, capital goods are very much heterogenous and so there arises the problem of their aggregation.</a:t>
            </a:r>
            <a:endParaRPr lang="en-US" dirty="0">
              <a:latin typeface="Times New Roman" panose="02020603050405020304" pitchFamily="18" charset="0"/>
              <a:cs typeface="Times New Roman" panose="02020603050405020304" pitchFamily="18" charset="0"/>
            </a:endParaRPr>
          </a:p>
          <a:p>
            <a:pPr marL="0" indent="0">
              <a:lnSpc>
                <a:spcPct val="150000"/>
              </a:lnSpc>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2.    </a:t>
            </a:r>
            <a:r>
              <a:rPr lang="en-US" sz="1600" b="1" u="sng" dirty="0">
                <a:latin typeface="Times New Roman" panose="02020603050405020304" pitchFamily="18" charset="0"/>
                <a:cs typeface="Times New Roman" panose="02020603050405020304" pitchFamily="18" charset="0"/>
              </a:rPr>
              <a:t>Absence of Empirical Justification:</a:t>
            </a:r>
          </a:p>
          <a:p>
            <a:pPr marL="0" indent="0" algn="just">
              <a:lnSpc>
                <a:spcPct val="150000"/>
              </a:lnSpc>
              <a:buNone/>
            </a:pPr>
            <a:r>
              <a:rPr lang="en-US" sz="1400" dirty="0">
                <a:latin typeface="Times New Roman" panose="02020603050405020304" pitchFamily="18" charset="0"/>
                <a:cs typeface="Times New Roman" panose="02020603050405020304" pitchFamily="18" charset="0"/>
              </a:rPr>
              <a:t>        Solow model is based on the assumption of </a:t>
            </a:r>
            <a:r>
              <a:rPr lang="en-US" sz="1400" dirty="0" err="1">
                <a:latin typeface="Times New Roman" panose="02020603050405020304" pitchFamily="18" charset="0"/>
                <a:cs typeface="Times New Roman" panose="02020603050405020304" pitchFamily="18" charset="0"/>
              </a:rPr>
              <a:t>labour</a:t>
            </a:r>
            <a:r>
              <a:rPr lang="en-US" sz="1400" dirty="0">
                <a:latin typeface="Times New Roman" panose="02020603050405020304" pitchFamily="18" charset="0"/>
                <a:cs typeface="Times New Roman" panose="02020603050405020304" pitchFamily="18" charset="0"/>
              </a:rPr>
              <a:t> increase technical progress. But there is no empirical justification of this assumption. It is simply a special situation of neutral technical progress of Harrod-</a:t>
            </a:r>
            <a:r>
              <a:rPr lang="en-US" sz="1400" dirty="0" err="1">
                <a:latin typeface="Times New Roman" panose="02020603050405020304" pitchFamily="18" charset="0"/>
                <a:cs typeface="Times New Roman" panose="02020603050405020304" pitchFamily="18" charset="0"/>
              </a:rPr>
              <a:t>Domar</a:t>
            </a:r>
            <a:r>
              <a:rPr lang="en-US" sz="1400" dirty="0">
                <a:latin typeface="Times New Roman" panose="02020603050405020304" pitchFamily="18" charset="0"/>
                <a:cs typeface="Times New Roman" panose="02020603050405020304" pitchFamily="18" charset="0"/>
              </a:rPr>
              <a:t> model.</a:t>
            </a:r>
          </a:p>
        </p:txBody>
      </p:sp>
    </p:spTree>
    <p:extLst>
      <p:ext uri="{BB962C8B-B14F-4D97-AF65-F5344CB8AC3E}">
        <p14:creationId xmlns:p14="http://schemas.microsoft.com/office/powerpoint/2010/main" val="1084685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14CBA-B955-E62A-0134-3649593F6CE0}"/>
              </a:ext>
            </a:extLst>
          </p:cNvPr>
          <p:cNvSpPr>
            <a:spLocks noGrp="1"/>
          </p:cNvSpPr>
          <p:nvPr>
            <p:ph idx="1"/>
          </p:nvPr>
        </p:nvSpPr>
        <p:spPr>
          <a:xfrm>
            <a:off x="2394065" y="1113904"/>
            <a:ext cx="9110547" cy="4797317"/>
          </a:xfrm>
        </p:spPr>
        <p:txBody>
          <a:bodyPr/>
          <a:lstStyle/>
          <a:p>
            <a:endParaRPr lang="en-US" dirty="0"/>
          </a:p>
          <a:p>
            <a:endParaRPr lang="en-US" dirty="0"/>
          </a:p>
          <a:p>
            <a:endParaRPr lang="en-US" dirty="0"/>
          </a:p>
          <a:p>
            <a:r>
              <a:rPr lang="en-US" b="1" dirty="0"/>
              <a:t>Disclaimer:</a:t>
            </a:r>
            <a:r>
              <a:rPr lang="en-US" dirty="0"/>
              <a:t> </a:t>
            </a:r>
          </a:p>
          <a:p>
            <a:pPr marL="0" indent="0" algn="r">
              <a:buNone/>
            </a:pPr>
            <a:r>
              <a:rPr lang="en-US" dirty="0">
                <a:latin typeface="Times New Roman" panose="02020603050405020304" pitchFamily="18" charset="0"/>
                <a:cs typeface="Times New Roman" panose="02020603050405020304" pitchFamily="18" charset="0"/>
              </a:rPr>
              <a:t>This study material is prepared from available text books and various open access online resources. The purpose of this material is purely to benefit the students.</a:t>
            </a:r>
          </a:p>
          <a:p>
            <a:pPr algn="r"/>
            <a:endParaRPr lang="en-US" dirty="0">
              <a:latin typeface="Times New Roman" panose="02020603050405020304" pitchFamily="18" charset="0"/>
              <a:cs typeface="Times New Roman" panose="02020603050405020304" pitchFamily="18" charset="0"/>
            </a:endParaRPr>
          </a:p>
          <a:p>
            <a:endParaRPr lang="en-US" dirty="0"/>
          </a:p>
          <a:p>
            <a:pPr marL="0" indent="0" algn="ctr">
              <a:buNone/>
            </a:pPr>
            <a:endParaRPr lang="en-US" dirty="0"/>
          </a:p>
          <a:p>
            <a:pPr marL="0" indent="0" algn="ctr">
              <a:buNone/>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284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821A06-DAF9-9211-A8C0-71017D15A4A1}"/>
              </a:ext>
            </a:extLst>
          </p:cNvPr>
          <p:cNvSpPr txBox="1"/>
          <p:nvPr/>
        </p:nvSpPr>
        <p:spPr>
          <a:xfrm>
            <a:off x="3042458" y="3248490"/>
            <a:ext cx="6101542" cy="369332"/>
          </a:xfrm>
          <a:prstGeom prst="rect">
            <a:avLst/>
          </a:prstGeom>
          <a:noFill/>
        </p:spPr>
        <p:txBody>
          <a:bodyPr wrap="square">
            <a:spAutoFit/>
          </a:bodyPr>
          <a:lstStyle/>
          <a:p>
            <a:pPr marL="0" indent="0" algn="ctr">
              <a:buNone/>
            </a:pPr>
            <a:r>
              <a:rPr lang="en-US" sz="1800" b="1"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84793568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TM04033919[[fn=Circuit]]</Template>
  <TotalTime>103</TotalTime>
  <Words>545</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Premananda Boro</dc:creator>
  <cp:lastModifiedBy>Premananda Boro</cp:lastModifiedBy>
  <cp:revision>2</cp:revision>
  <dcterms:created xsi:type="dcterms:W3CDTF">2024-02-18T13:06:50Z</dcterms:created>
  <dcterms:modified xsi:type="dcterms:W3CDTF">2024-03-18T04:41:51Z</dcterms:modified>
</cp:coreProperties>
</file>